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32" r:id="rId2"/>
  </p:sldMasterIdLst>
  <p:sldIdLst>
    <p:sldId id="257" r:id="rId3"/>
    <p:sldId id="258" r:id="rId4"/>
    <p:sldId id="266" r:id="rId5"/>
    <p:sldId id="267" r:id="rId6"/>
    <p:sldId id="268" r:id="rId7"/>
    <p:sldId id="269" r:id="rId8"/>
    <p:sldId id="271" r:id="rId9"/>
    <p:sldId id="272" r:id="rId10"/>
    <p:sldId id="261" r:id="rId11"/>
    <p:sldId id="262" r:id="rId12"/>
    <p:sldId id="263" r:id="rId13"/>
    <p:sldId id="264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3" r:id="rId22"/>
    <p:sldId id="285" r:id="rId23"/>
    <p:sldId id="279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7A6A2-6DB4-4402-B0B9-704861C60F9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286B9D61-B609-44BC-AC94-5C6B0158DA00}">
      <dgm:prSet custT="1"/>
      <dgm:spPr/>
      <dgm:t>
        <a:bodyPr/>
        <a:lstStyle/>
        <a:p>
          <a:r>
            <a:rPr lang="hu-HU" sz="1500" dirty="0" smtClean="0"/>
            <a:t>Definíciók, fogalmak értelmezése, megtanulása</a:t>
          </a:r>
          <a:endParaRPr lang="hu-HU" sz="1500" dirty="0"/>
        </a:p>
      </dgm:t>
    </dgm:pt>
    <dgm:pt modelId="{4B70214F-323E-4230-AFA0-E377079D3EEF}" type="parTrans" cxnId="{972A63F0-9D3E-4834-8965-CDC44F70BE80}">
      <dgm:prSet/>
      <dgm:spPr/>
      <dgm:t>
        <a:bodyPr/>
        <a:lstStyle/>
        <a:p>
          <a:endParaRPr lang="hu-HU"/>
        </a:p>
      </dgm:t>
    </dgm:pt>
    <dgm:pt modelId="{4306A492-FB1D-48C6-80BC-C40A95005F5C}" type="sibTrans" cxnId="{972A63F0-9D3E-4834-8965-CDC44F70BE80}">
      <dgm:prSet custT="1"/>
      <dgm:spPr/>
      <dgm:t>
        <a:bodyPr/>
        <a:lstStyle/>
        <a:p>
          <a:r>
            <a:rPr lang="hu-HU" sz="1500" dirty="0" smtClean="0"/>
            <a:t>Feladatok</a:t>
          </a:r>
        </a:p>
        <a:p>
          <a:r>
            <a:rPr lang="hu-HU" sz="1500" dirty="0" smtClean="0"/>
            <a:t>megoldása</a:t>
          </a:r>
          <a:endParaRPr lang="hu-HU" sz="1500" dirty="0"/>
        </a:p>
      </dgm:t>
    </dgm:pt>
    <dgm:pt modelId="{A980BF1B-8D15-4032-B569-16073F883F2E}">
      <dgm:prSet/>
      <dgm:spPr/>
      <dgm:t>
        <a:bodyPr/>
        <a:lstStyle/>
        <a:p>
          <a:r>
            <a:rPr lang="hu-HU" dirty="0" smtClean="0"/>
            <a:t>Számológép-használat gyakorlása</a:t>
          </a:r>
          <a:endParaRPr lang="hu-HU" dirty="0"/>
        </a:p>
      </dgm:t>
    </dgm:pt>
    <dgm:pt modelId="{7FE09886-2A80-4822-A467-0ED04A85B0B4}" type="parTrans" cxnId="{E64440FA-174C-457F-B844-A8BE7DF4466A}">
      <dgm:prSet/>
      <dgm:spPr/>
      <dgm:t>
        <a:bodyPr/>
        <a:lstStyle/>
        <a:p>
          <a:endParaRPr lang="hu-HU"/>
        </a:p>
      </dgm:t>
    </dgm:pt>
    <dgm:pt modelId="{554774FA-0CDD-4D43-B3AB-E817EE5B1D29}" type="sibTrans" cxnId="{E64440FA-174C-457F-B844-A8BE7DF4466A}">
      <dgm:prSet/>
      <dgm:spPr/>
      <dgm:t>
        <a:bodyPr/>
        <a:lstStyle/>
        <a:p>
          <a:r>
            <a:rPr lang="hu-HU" dirty="0" smtClean="0"/>
            <a:t>Alapműveletek gyakorlása</a:t>
          </a:r>
          <a:endParaRPr lang="hu-HU" dirty="0"/>
        </a:p>
      </dgm:t>
    </dgm:pt>
    <dgm:pt modelId="{CF39A7D9-0D45-4779-86EC-DFDB44333393}" type="pres">
      <dgm:prSet presAssocID="{2DB7A6A2-6DB4-4402-B0B9-704861C60F9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C3F10F57-F7A9-4DDC-A3AB-39AA834786DA}" type="pres">
      <dgm:prSet presAssocID="{286B9D61-B609-44BC-AC94-5C6B0158DA00}" presName="composite" presStyleCnt="0"/>
      <dgm:spPr/>
    </dgm:pt>
    <dgm:pt modelId="{91C19F39-6572-41E4-8F40-B67DEDAB87B9}" type="pres">
      <dgm:prSet presAssocID="{286B9D61-B609-44BC-AC94-5C6B0158DA00}" presName="Parent1" presStyleLbl="node1" presStyleIdx="0" presStyleCnt="4" custLinFactNeighborX="-64321" custLinFactNeighborY="-126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474A333-8363-4B10-A418-5D94C9197AC1}" type="pres">
      <dgm:prSet presAssocID="{286B9D61-B609-44BC-AC94-5C6B0158DA00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741C9A3-55DA-41BE-94FE-70FAC5BCA16D}" type="pres">
      <dgm:prSet presAssocID="{286B9D61-B609-44BC-AC94-5C6B0158DA00}" presName="BalanceSpacing" presStyleCnt="0"/>
      <dgm:spPr/>
    </dgm:pt>
    <dgm:pt modelId="{92E0FAB1-4AA8-47D4-97FB-51B29EAB8879}" type="pres">
      <dgm:prSet presAssocID="{286B9D61-B609-44BC-AC94-5C6B0158DA00}" presName="BalanceSpacing1" presStyleCnt="0"/>
      <dgm:spPr/>
    </dgm:pt>
    <dgm:pt modelId="{ABD5099A-F3CD-4AA5-904B-952147DAC538}" type="pres">
      <dgm:prSet presAssocID="{4306A492-FB1D-48C6-80BC-C40A95005F5C}" presName="Accent1Text" presStyleLbl="node1" presStyleIdx="1" presStyleCnt="4" custLinFactNeighborX="-63474" custLinFactNeighborY="-13758"/>
      <dgm:spPr/>
      <dgm:t>
        <a:bodyPr/>
        <a:lstStyle/>
        <a:p>
          <a:endParaRPr lang="hu-HU"/>
        </a:p>
      </dgm:t>
    </dgm:pt>
    <dgm:pt modelId="{21A3E870-27CE-4B35-A9E0-4A7C48636E1F}" type="pres">
      <dgm:prSet presAssocID="{4306A492-FB1D-48C6-80BC-C40A95005F5C}" presName="spaceBetweenRectangles" presStyleCnt="0"/>
      <dgm:spPr/>
    </dgm:pt>
    <dgm:pt modelId="{E7B94D3F-D2B2-4848-A0BB-07958FF5D6A4}" type="pres">
      <dgm:prSet presAssocID="{A980BF1B-8D15-4032-B569-16073F883F2E}" presName="composite" presStyleCnt="0"/>
      <dgm:spPr/>
    </dgm:pt>
    <dgm:pt modelId="{EFED07B6-BEF4-4AE9-B42C-A72A6E5DD775}" type="pres">
      <dgm:prSet presAssocID="{A980BF1B-8D15-4032-B569-16073F883F2E}" presName="Parent1" presStyleLbl="node1" presStyleIdx="2" presStyleCnt="4" custLinFactNeighborX="-64321" custLinFactNeighborY="-126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09A534-3D44-4CFF-BE9F-497BB821830E}" type="pres">
      <dgm:prSet presAssocID="{A980BF1B-8D15-4032-B569-16073F883F2E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4CFF595-A40C-40A9-9347-372F34712F72}" type="pres">
      <dgm:prSet presAssocID="{A980BF1B-8D15-4032-B569-16073F883F2E}" presName="BalanceSpacing" presStyleCnt="0"/>
      <dgm:spPr/>
    </dgm:pt>
    <dgm:pt modelId="{E7C21332-FF87-4DA6-8009-21AD0F98C39D}" type="pres">
      <dgm:prSet presAssocID="{A980BF1B-8D15-4032-B569-16073F883F2E}" presName="BalanceSpacing1" presStyleCnt="0"/>
      <dgm:spPr/>
    </dgm:pt>
    <dgm:pt modelId="{128B1EB8-6B73-45DE-A150-F699E54A6E2F}" type="pres">
      <dgm:prSet presAssocID="{554774FA-0CDD-4D43-B3AB-E817EE5B1D29}" presName="Accent1Text" presStyleLbl="node1" presStyleIdx="3" presStyleCnt="4" custLinFactNeighborX="-64321" custLinFactNeighborY="-12690"/>
      <dgm:spPr/>
      <dgm:t>
        <a:bodyPr/>
        <a:lstStyle/>
        <a:p>
          <a:endParaRPr lang="hu-HU"/>
        </a:p>
      </dgm:t>
    </dgm:pt>
  </dgm:ptLst>
  <dgm:cxnLst>
    <dgm:cxn modelId="{7F61FC7C-DF30-4F3C-8DEA-DF1C2E53D9E1}" type="presOf" srcId="{A980BF1B-8D15-4032-B569-16073F883F2E}" destId="{EFED07B6-BEF4-4AE9-B42C-A72A6E5DD775}" srcOrd="0" destOrd="0" presId="urn:microsoft.com/office/officeart/2008/layout/AlternatingHexagons"/>
    <dgm:cxn modelId="{2F5E65BB-587C-4654-A5A0-4D74D6E0DC78}" type="presOf" srcId="{2DB7A6A2-6DB4-4402-B0B9-704861C60F9E}" destId="{CF39A7D9-0D45-4779-86EC-DFDB44333393}" srcOrd="0" destOrd="0" presId="urn:microsoft.com/office/officeart/2008/layout/AlternatingHexagons"/>
    <dgm:cxn modelId="{972A63F0-9D3E-4834-8965-CDC44F70BE80}" srcId="{2DB7A6A2-6DB4-4402-B0B9-704861C60F9E}" destId="{286B9D61-B609-44BC-AC94-5C6B0158DA00}" srcOrd="0" destOrd="0" parTransId="{4B70214F-323E-4230-AFA0-E377079D3EEF}" sibTransId="{4306A492-FB1D-48C6-80BC-C40A95005F5C}"/>
    <dgm:cxn modelId="{11584AA7-59C6-4374-8C98-CC9D4ADA27D2}" type="presOf" srcId="{4306A492-FB1D-48C6-80BC-C40A95005F5C}" destId="{ABD5099A-F3CD-4AA5-904B-952147DAC538}" srcOrd="0" destOrd="0" presId="urn:microsoft.com/office/officeart/2008/layout/AlternatingHexagons"/>
    <dgm:cxn modelId="{C86605FB-F09F-4CCF-9EAF-B8702B4527E4}" type="presOf" srcId="{286B9D61-B609-44BC-AC94-5C6B0158DA00}" destId="{91C19F39-6572-41E4-8F40-B67DEDAB87B9}" srcOrd="0" destOrd="0" presId="urn:microsoft.com/office/officeart/2008/layout/AlternatingHexagons"/>
    <dgm:cxn modelId="{E64440FA-174C-457F-B844-A8BE7DF4466A}" srcId="{2DB7A6A2-6DB4-4402-B0B9-704861C60F9E}" destId="{A980BF1B-8D15-4032-B569-16073F883F2E}" srcOrd="1" destOrd="0" parTransId="{7FE09886-2A80-4822-A467-0ED04A85B0B4}" sibTransId="{554774FA-0CDD-4D43-B3AB-E817EE5B1D29}"/>
    <dgm:cxn modelId="{59DBB386-73F3-4C2D-B188-3EF38BCF9155}" type="presOf" srcId="{554774FA-0CDD-4D43-B3AB-E817EE5B1D29}" destId="{128B1EB8-6B73-45DE-A150-F699E54A6E2F}" srcOrd="0" destOrd="0" presId="urn:microsoft.com/office/officeart/2008/layout/AlternatingHexagons"/>
    <dgm:cxn modelId="{2916D74D-3009-4FFB-B749-BEC864399C6E}" type="presParOf" srcId="{CF39A7D9-0D45-4779-86EC-DFDB44333393}" destId="{C3F10F57-F7A9-4DDC-A3AB-39AA834786DA}" srcOrd="0" destOrd="0" presId="urn:microsoft.com/office/officeart/2008/layout/AlternatingHexagons"/>
    <dgm:cxn modelId="{F3C91169-7C05-4AEF-86AB-AF093DAD42F4}" type="presParOf" srcId="{C3F10F57-F7A9-4DDC-A3AB-39AA834786DA}" destId="{91C19F39-6572-41E4-8F40-B67DEDAB87B9}" srcOrd="0" destOrd="0" presId="urn:microsoft.com/office/officeart/2008/layout/AlternatingHexagons"/>
    <dgm:cxn modelId="{7188F632-05E2-4353-9EB3-8B17C1CB414F}" type="presParOf" srcId="{C3F10F57-F7A9-4DDC-A3AB-39AA834786DA}" destId="{B474A333-8363-4B10-A418-5D94C9197AC1}" srcOrd="1" destOrd="0" presId="urn:microsoft.com/office/officeart/2008/layout/AlternatingHexagons"/>
    <dgm:cxn modelId="{1807A856-31D4-4E53-BFE9-E7915555F209}" type="presParOf" srcId="{C3F10F57-F7A9-4DDC-A3AB-39AA834786DA}" destId="{D741C9A3-55DA-41BE-94FE-70FAC5BCA16D}" srcOrd="2" destOrd="0" presId="urn:microsoft.com/office/officeart/2008/layout/AlternatingHexagons"/>
    <dgm:cxn modelId="{CDC721DD-3AA4-494E-9E56-59B09F881AA9}" type="presParOf" srcId="{C3F10F57-F7A9-4DDC-A3AB-39AA834786DA}" destId="{92E0FAB1-4AA8-47D4-97FB-51B29EAB8879}" srcOrd="3" destOrd="0" presId="urn:microsoft.com/office/officeart/2008/layout/AlternatingHexagons"/>
    <dgm:cxn modelId="{8E364839-3E32-4134-9241-8357D9970C9E}" type="presParOf" srcId="{C3F10F57-F7A9-4DDC-A3AB-39AA834786DA}" destId="{ABD5099A-F3CD-4AA5-904B-952147DAC538}" srcOrd="4" destOrd="0" presId="urn:microsoft.com/office/officeart/2008/layout/AlternatingHexagons"/>
    <dgm:cxn modelId="{84D0E1B3-E7E8-4C19-9436-3BA0B8153635}" type="presParOf" srcId="{CF39A7D9-0D45-4779-86EC-DFDB44333393}" destId="{21A3E870-27CE-4B35-A9E0-4A7C48636E1F}" srcOrd="1" destOrd="0" presId="urn:microsoft.com/office/officeart/2008/layout/AlternatingHexagons"/>
    <dgm:cxn modelId="{7EAB0BBF-F9AF-4C39-889A-34E589908CF6}" type="presParOf" srcId="{CF39A7D9-0D45-4779-86EC-DFDB44333393}" destId="{E7B94D3F-D2B2-4848-A0BB-07958FF5D6A4}" srcOrd="2" destOrd="0" presId="urn:microsoft.com/office/officeart/2008/layout/AlternatingHexagons"/>
    <dgm:cxn modelId="{D314F9CB-9D4D-4B27-9491-0DFF736A72D7}" type="presParOf" srcId="{E7B94D3F-D2B2-4848-A0BB-07958FF5D6A4}" destId="{EFED07B6-BEF4-4AE9-B42C-A72A6E5DD775}" srcOrd="0" destOrd="0" presId="urn:microsoft.com/office/officeart/2008/layout/AlternatingHexagons"/>
    <dgm:cxn modelId="{3A63CAEE-C044-4B91-AC05-37A6F5FBBB91}" type="presParOf" srcId="{E7B94D3F-D2B2-4848-A0BB-07958FF5D6A4}" destId="{B609A534-3D44-4CFF-BE9F-497BB821830E}" srcOrd="1" destOrd="0" presId="urn:microsoft.com/office/officeart/2008/layout/AlternatingHexagons"/>
    <dgm:cxn modelId="{81FE63D6-B130-48A2-B9C1-082DC716961E}" type="presParOf" srcId="{E7B94D3F-D2B2-4848-A0BB-07958FF5D6A4}" destId="{A4CFF595-A40C-40A9-9347-372F34712F72}" srcOrd="2" destOrd="0" presId="urn:microsoft.com/office/officeart/2008/layout/AlternatingHexagons"/>
    <dgm:cxn modelId="{A2A43B81-CAB0-4808-A36E-D079C01F4C52}" type="presParOf" srcId="{E7B94D3F-D2B2-4848-A0BB-07958FF5D6A4}" destId="{E7C21332-FF87-4DA6-8009-21AD0F98C39D}" srcOrd="3" destOrd="0" presId="urn:microsoft.com/office/officeart/2008/layout/AlternatingHexagons"/>
    <dgm:cxn modelId="{A5AD1C94-9479-415E-9FD5-45149A32A8FD}" type="presParOf" srcId="{E7B94D3F-D2B2-4848-A0BB-07958FF5D6A4}" destId="{128B1EB8-6B73-45DE-A150-F699E54A6E2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19F39-6572-41E4-8F40-B67DEDAB87B9}">
      <dsp:nvSpPr>
        <dsp:cNvPr id="0" name=""/>
        <dsp:cNvSpPr/>
      </dsp:nvSpPr>
      <dsp:spPr>
        <a:xfrm rot="5400000">
          <a:off x="2237192" y="173401"/>
          <a:ext cx="2323131" cy="202112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Definíciók, fogalmak értelmezése, megtanulása</a:t>
          </a:r>
          <a:endParaRPr lang="hu-HU" sz="1500" kern="1200" dirty="0"/>
        </a:p>
      </dsp:txBody>
      <dsp:txXfrm rot="-5400000">
        <a:off x="2703153" y="384419"/>
        <a:ext cx="1391208" cy="1599089"/>
      </dsp:txXfrm>
    </dsp:sp>
    <dsp:sp modelId="{B474A333-8363-4B10-A418-5D94C9197AC1}">
      <dsp:nvSpPr>
        <dsp:cNvPr id="0" name=""/>
        <dsp:cNvSpPr/>
      </dsp:nvSpPr>
      <dsp:spPr>
        <a:xfrm>
          <a:off x="5770657" y="781829"/>
          <a:ext cx="2592614" cy="1393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5099A-F3CD-4AA5-904B-952147DAC538}">
      <dsp:nvSpPr>
        <dsp:cNvPr id="0" name=""/>
        <dsp:cNvSpPr/>
      </dsp:nvSpPr>
      <dsp:spPr>
        <a:xfrm rot="5400000">
          <a:off x="71497" y="151003"/>
          <a:ext cx="2323131" cy="202112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Feladatok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megoldása</a:t>
          </a:r>
          <a:endParaRPr lang="hu-HU" sz="1500" kern="1200" dirty="0"/>
        </a:p>
      </dsp:txBody>
      <dsp:txXfrm rot="-5400000">
        <a:off x="537458" y="362021"/>
        <a:ext cx="1391208" cy="1599089"/>
      </dsp:txXfrm>
    </dsp:sp>
    <dsp:sp modelId="{EFED07B6-BEF4-4AE9-B42C-A72A6E5DD775}">
      <dsp:nvSpPr>
        <dsp:cNvPr id="0" name=""/>
        <dsp:cNvSpPr/>
      </dsp:nvSpPr>
      <dsp:spPr>
        <a:xfrm rot="5400000">
          <a:off x="1141603" y="2145274"/>
          <a:ext cx="2323131" cy="202112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Számológép-használat gyakorlása</a:t>
          </a:r>
          <a:endParaRPr lang="hu-HU" sz="1500" kern="1200" dirty="0"/>
        </a:p>
      </dsp:txBody>
      <dsp:txXfrm rot="-5400000">
        <a:off x="1607564" y="2356292"/>
        <a:ext cx="1391208" cy="1599089"/>
      </dsp:txXfrm>
    </dsp:sp>
    <dsp:sp modelId="{B609A534-3D44-4CFF-BE9F-497BB821830E}">
      <dsp:nvSpPr>
        <dsp:cNvPr id="0" name=""/>
        <dsp:cNvSpPr/>
      </dsp:nvSpPr>
      <dsp:spPr>
        <a:xfrm>
          <a:off x="0" y="2753703"/>
          <a:ext cx="2508981" cy="1393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B1EB8-6B73-45DE-A150-F699E54A6E2F}">
      <dsp:nvSpPr>
        <dsp:cNvPr id="0" name=""/>
        <dsp:cNvSpPr/>
      </dsp:nvSpPr>
      <dsp:spPr>
        <a:xfrm rot="5400000">
          <a:off x="3324417" y="2145274"/>
          <a:ext cx="2323131" cy="202112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Alapműveletek gyakorlása</a:t>
          </a:r>
          <a:endParaRPr lang="hu-HU" sz="1400" kern="1200" dirty="0"/>
        </a:p>
      </dsp:txBody>
      <dsp:txXfrm rot="-5400000">
        <a:off x="3790378" y="2356292"/>
        <a:ext cx="1391208" cy="1599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7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867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1196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89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074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781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2312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8429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7319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F63FF46-0F5C-4907-AC43-7F958566E6E5}" type="datetimeFigureOut">
              <a:rPr lang="hu-HU" smtClean="0"/>
              <a:pPr/>
              <a:t>2021. 03. 29.</a:t>
            </a:fld>
            <a:endParaRPr lang="hu-HU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60284C-F570-4BAB-9D90-2A69B5848E6F}" type="slidenum">
              <a:rPr lang="hu-HU" smtClean="0">
                <a:solidFill>
                  <a:srgbClr val="94C600"/>
                </a:solidFill>
              </a:rPr>
              <a:pPr/>
              <a:t>‹#›</a:t>
            </a:fld>
            <a:endParaRPr lang="hu-HU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51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FF46-0F5C-4907-AC43-7F958566E6E5}" type="datetimeFigureOut">
              <a:rPr lang="hu-HU" smtClean="0"/>
              <a:pPr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284C-F570-4BAB-9D90-2A69B5848E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684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218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FF46-0F5C-4907-AC43-7F958566E6E5}" type="datetimeFigureOut">
              <a:rPr lang="hu-HU" smtClean="0"/>
              <a:pPr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284C-F570-4BAB-9D90-2A69B5848E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7385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FF46-0F5C-4907-AC43-7F958566E6E5}" type="datetimeFigureOut">
              <a:rPr lang="hu-HU" smtClean="0"/>
              <a:pPr/>
              <a:t>2021. 03. 29.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284C-F570-4BAB-9D90-2A69B5848E6F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0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FF46-0F5C-4907-AC43-7F958566E6E5}" type="datetimeFigureOut">
              <a:rPr lang="hu-HU" smtClean="0"/>
              <a:pPr/>
              <a:t>2021. 03. 29.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284C-F570-4BAB-9D90-2A69B5848E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6361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FF46-0F5C-4907-AC43-7F958566E6E5}" type="datetimeFigureOut">
              <a:rPr lang="hu-HU" smtClean="0"/>
              <a:pPr/>
              <a:t>2021. 03. 29.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284C-F570-4BAB-9D90-2A69B5848E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7218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FF46-0F5C-4907-AC43-7F958566E6E5}" type="datetimeFigureOut">
              <a:rPr lang="hu-HU" smtClean="0"/>
              <a:pPr/>
              <a:t>2021. 03. 29.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284C-F570-4BAB-9D90-2A69B5848E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9111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FF46-0F5C-4907-AC43-7F958566E6E5}" type="datetimeFigureOut">
              <a:rPr lang="hu-HU" smtClean="0"/>
              <a:pPr/>
              <a:t>2021. 03. 29.</a:t>
            </a:fld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284C-F570-4BAB-9D90-2A69B5848E6F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hu-HU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71309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FF46-0F5C-4907-AC43-7F958566E6E5}" type="datetimeFigureOut">
              <a:rPr lang="hu-HU" smtClean="0"/>
              <a:pPr/>
              <a:t>2021. 03. 29.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hu-HU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284C-F570-4BAB-9D90-2A69B5848E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5390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FF46-0F5C-4907-AC43-7F958566E6E5}" type="datetimeFigureOut">
              <a:rPr lang="hu-HU" smtClean="0"/>
              <a:pPr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284C-F570-4BAB-9D90-2A69B5848E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4753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FF46-0F5C-4907-AC43-7F958566E6E5}" type="datetimeFigureOut">
              <a:rPr lang="hu-HU" smtClean="0"/>
              <a:pPr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0284C-F570-4BAB-9D90-2A69B5848E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452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714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523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306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206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333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392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763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3EB3281-E570-4162-BA41-21FD6B3FBDF0}" type="datetimeFigureOut">
              <a:rPr lang="hu-HU" smtClean="0"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630158-B8C0-4548-9D8A-579945F1F56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771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F63FF46-0F5C-4907-AC43-7F958566E6E5}" type="datetimeFigureOut">
              <a:rPr lang="hu-HU" smtClean="0"/>
              <a:pPr/>
              <a:t>2021. 03. 29.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60284C-F570-4BAB-9D90-2A69B5848E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276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5366" y="1134532"/>
            <a:ext cx="8534400" cy="361163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Mentori </a:t>
            </a:r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 a Tan Kapuja Buddhista Gimnázium és Általános Iskola intézményén </a:t>
            </a:r>
            <a:r>
              <a:rPr lang="hu-H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belül</a:t>
            </a:r>
            <a:br>
              <a:rPr lang="hu-H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Pavlik Andrea</a:t>
            </a:r>
            <a:r>
              <a:rPr lang="hu-HU" dirty="0">
                <a:solidFill>
                  <a:schemeClr val="bg1"/>
                </a:solidFill>
              </a:rPr>
              <a:t/>
            </a:r>
            <a:br>
              <a:rPr lang="hu-HU" dirty="0">
                <a:solidFill>
                  <a:schemeClr val="bg1"/>
                </a:solidFill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660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Sztori kocka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A kreativitást, szociális kompetenciát és szövegalkotást segíti elő ez a feladat, valamint a tanulók rendkívül élvezik.  Mivel a feladat használható redmentában is, a digitális kompetenciát is fejleszti. Használható ezen kívül tanórai keretek között is, ráhangolódásképpen. </a:t>
            </a:r>
          </a:p>
          <a:p>
            <a:endParaRPr lang="hu-HU" dirty="0"/>
          </a:p>
        </p:txBody>
      </p:sp>
      <p:pic>
        <p:nvPicPr>
          <p:cNvPr id="5" name="Kép helye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8" b="17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111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Szinonima feladatlap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A tanulók szókincsét fejlesztő feladat, amely szintén alkalmazható a magyar óra keretein belül is. A tanulók a jelenlegi feladatlapon is találkoztak több olyan szóval, amely ismeretlen volt számukra. A rögzítés érdekében mindenképpen egy szövegalkotási feladattal zárul a gyakorlás. Használható IKT eszköz közvetítésével Redmentában is.</a:t>
            </a:r>
          </a:p>
          <a:p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072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Képek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Kreatív szövegalkotást segítő gyakorlat, melyben a tanulók egy kép segítségével írnak meg egy történetet.  Kereshet interneten, vagy a pedagógus előkészíthet számára megadott képeket. A feladat lényege, hogy a tanuló a szövegkohéziót képes legyen alkalmazni, mert számos esetben ez problémát jelent. Szintén fejleszti a kreativitást és a szövegalkotási készséget. </a:t>
            </a:r>
          </a:p>
          <a:p>
            <a:endParaRPr lang="hu-HU" dirty="0"/>
          </a:p>
        </p:txBody>
      </p:sp>
      <p:pic>
        <p:nvPicPr>
          <p:cNvPr id="5" name="Kép hely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677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62309" y="146649"/>
            <a:ext cx="889383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Tantárgyi fejlesztés a mentorórán: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Tantárgyi fejlesztések a mentorórák 40%-</a:t>
            </a:r>
            <a:r>
              <a:rPr lang="hu-HU" dirty="0">
                <a:solidFill>
                  <a:schemeClr val="bg1"/>
                </a:solidFill>
              </a:rPr>
              <a:t>ában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történnek.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 smtClean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 smtClean="0">
              <a:solidFill>
                <a:schemeClr val="bg1"/>
              </a:solidFill>
            </a:endParaRPr>
          </a:p>
          <a:p>
            <a:r>
              <a:rPr lang="hu-HU" sz="2800" dirty="0" smtClean="0">
                <a:solidFill>
                  <a:schemeClr val="bg1"/>
                </a:solidFill>
              </a:rPr>
              <a:t>Néhány </a:t>
            </a:r>
            <a:r>
              <a:rPr lang="hu-HU" sz="2800" dirty="0">
                <a:solidFill>
                  <a:schemeClr val="bg1"/>
                </a:solidFill>
              </a:rPr>
              <a:t>jógyakorlat:</a:t>
            </a:r>
          </a:p>
          <a:p>
            <a:endParaRPr lang="hu-HU" sz="2800" dirty="0">
              <a:solidFill>
                <a:schemeClr val="bg1"/>
              </a:solidFill>
            </a:endParaRPr>
          </a:p>
          <a:p>
            <a:r>
              <a:rPr lang="hu-HU" sz="2800" dirty="0">
                <a:solidFill>
                  <a:schemeClr val="bg1"/>
                </a:solidFill>
              </a:rPr>
              <a:t>• puzzle</a:t>
            </a:r>
          </a:p>
          <a:p>
            <a:r>
              <a:rPr lang="hu-HU" sz="2800" dirty="0">
                <a:solidFill>
                  <a:schemeClr val="bg1"/>
                </a:solidFill>
              </a:rPr>
              <a:t>• saját készítésű társasjáték</a:t>
            </a:r>
          </a:p>
          <a:p>
            <a:r>
              <a:rPr lang="hu-HU" sz="2800" dirty="0">
                <a:solidFill>
                  <a:schemeClr val="bg1"/>
                </a:solidFill>
              </a:rPr>
              <a:t>• kártyák</a:t>
            </a:r>
          </a:p>
          <a:p>
            <a:r>
              <a:rPr lang="hu-HU" sz="2800" dirty="0">
                <a:solidFill>
                  <a:schemeClr val="bg1"/>
                </a:solidFill>
              </a:rPr>
              <a:t>• PPT készítése</a:t>
            </a:r>
          </a:p>
          <a:p>
            <a:r>
              <a:rPr lang="hu-HU" sz="2800" dirty="0">
                <a:solidFill>
                  <a:schemeClr val="bg1"/>
                </a:solidFill>
              </a:rPr>
              <a:t>• képregény készítése</a:t>
            </a:r>
          </a:p>
          <a:p>
            <a:r>
              <a:rPr lang="hu-HU" sz="2800" dirty="0">
                <a:solidFill>
                  <a:schemeClr val="bg1"/>
                </a:solidFill>
              </a:rPr>
              <a:t>• állandó ismétlések</a:t>
            </a:r>
          </a:p>
          <a:p>
            <a:r>
              <a:rPr lang="hu-HU" sz="2800" dirty="0">
                <a:solidFill>
                  <a:schemeClr val="bg1"/>
                </a:solidFill>
              </a:rPr>
              <a:t>• kulcsszavak, fürtábra</a:t>
            </a:r>
          </a:p>
        </p:txBody>
      </p:sp>
    </p:spTree>
    <p:extLst>
      <p:ext uri="{BB962C8B-B14F-4D97-AF65-F5344CB8AC3E}">
        <p14:creationId xmlns:p14="http://schemas.microsoft.com/office/powerpoint/2010/main" val="410549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incs elérhető leírá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0866">
            <a:off x="520488" y="909128"/>
            <a:ext cx="4844474" cy="484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280030" y="1285336"/>
            <a:ext cx="4347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Puzzle: </a:t>
            </a:r>
            <a:r>
              <a:rPr lang="hu-HU" sz="4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ráhangolódás</a:t>
            </a:r>
            <a:endParaRPr lang="hu-HU" sz="4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2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incs elérhető leírá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5826" y="600865"/>
            <a:ext cx="3848538" cy="513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185140" y="1664898"/>
            <a:ext cx="46065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Saját készítésű </a:t>
            </a:r>
            <a:r>
              <a:rPr lang="hu-HU" sz="3600" dirty="0" smtClean="0">
                <a:solidFill>
                  <a:schemeClr val="bg1"/>
                </a:solidFill>
              </a:rPr>
              <a:t>társasjáték:</a:t>
            </a: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>
                <a:solidFill>
                  <a:schemeClr val="bg1"/>
                </a:solidFill>
              </a:rPr>
              <a:t>ö</a:t>
            </a:r>
            <a:r>
              <a:rPr lang="hu-HU" sz="3600" dirty="0" smtClean="0">
                <a:solidFill>
                  <a:schemeClr val="bg1"/>
                </a:solidFill>
              </a:rPr>
              <a:t>sszefoglalás esetén</a:t>
            </a:r>
          </a:p>
          <a:p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2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3298" y="414068"/>
            <a:ext cx="88507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Szókártyák: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Nem kizárólag nyelvórához, hanem egyéb tantárgyakhoz is használható.</a:t>
            </a:r>
          </a:p>
          <a:p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• szótanulás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• fogalmak tanulása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• kulcsszavak rögzítése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" name="Picture 2" descr="Angol szókártyák több témában — places &amp; buildings, 31+1 db-os -  Kompetencia – fejlesztő – játékok, feladatok pedagógusok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2" y="2587643"/>
            <a:ext cx="2708366" cy="29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01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incs elérhető leírá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r="8045"/>
          <a:stretch>
            <a:fillRect/>
          </a:stretch>
        </p:blipFill>
        <p:spPr bwMode="auto">
          <a:xfrm>
            <a:off x="989012" y="914400"/>
            <a:ext cx="328097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072332" y="1526875"/>
            <a:ext cx="4718649" cy="382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>
                <a:solidFill>
                  <a:schemeClr val="bg1"/>
                </a:solidFill>
              </a:rPr>
              <a:t>PPT</a:t>
            </a:r>
          </a:p>
          <a:p>
            <a:endParaRPr lang="hu-HU" sz="6000" dirty="0" smtClean="0">
              <a:solidFill>
                <a:schemeClr val="bg1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hu-HU" dirty="0">
                <a:solidFill>
                  <a:srgbClr val="537D0B">
                    <a:lumMod val="75000"/>
                  </a:srgbClr>
                </a:solidFill>
              </a:rPr>
              <a:t>Lehet fogalmakhoz, történethez, személyekhez kötni és szintén bármelyik tantárgyhoz kapcsolható.</a:t>
            </a:r>
          </a:p>
          <a:p>
            <a:endParaRPr lang="hu-H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87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.xx.fbcdn.net/v/t1.15752-0/s261x260/165711986_238275288049971_3187238809639317734_n.jpg?_nc_cat=107&amp;ccb=1-3&amp;_nc_sid=58c789&amp;_nc_ohc=IVnQvJjWrOIAX9HHyFz&amp;_nc_ad=z-m&amp;_nc_cid=0&amp;_nc_ht=scontent.xx&amp;tp=7&amp;oh=c53c12e7c8c533b036881604d228c24d&amp;oe=6086E7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9" y="2035537"/>
            <a:ext cx="4547054" cy="35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986732" y="1052423"/>
            <a:ext cx="4684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Képregény készítése</a:t>
            </a:r>
            <a:r>
              <a:rPr lang="hu-HU" dirty="0" smtClean="0">
                <a:solidFill>
                  <a:schemeClr val="bg1"/>
                </a:solidFill>
              </a:rPr>
              <a:t>: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Kötelező olvasmányok begyakoroltatásához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Mentorálás</a:t>
            </a:r>
            <a:r>
              <a:rPr lang="hu-HU" dirty="0" smtClean="0"/>
              <a:t> matematika és fizika tantárgyból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endParaRPr lang="hu-HU" dirty="0"/>
          </a:p>
          <a:p>
            <a:r>
              <a:rPr lang="hu-HU" dirty="0"/>
              <a:t>A hiányosságok pótlására egyéni szinten van lehetőség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Többféle magyarázat, szemléltetés adható a könnyebb megértés érdekében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Az ismeretek elmélyítésére, a tanult összefüggések alkalmazásának begyakorlására nyújt lehetőséget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40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1223" y="165464"/>
            <a:ext cx="9736183" cy="659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Intézményünkben mentorrendszer működik.</a:t>
            </a:r>
          </a:p>
          <a:p>
            <a:endParaRPr lang="hu-HU" sz="24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Fejlesztési területek:</a:t>
            </a:r>
          </a:p>
          <a:p>
            <a:endParaRPr lang="hu-HU" sz="2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hu-H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Főbb kompetenciaterületek:</a:t>
            </a:r>
          </a:p>
          <a:p>
            <a:r>
              <a:rPr lang="hu-H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matematikai kompetencia</a:t>
            </a:r>
          </a:p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szövegértési és szövegalkotási kompetencia</a:t>
            </a:r>
          </a:p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társas és szociális kompetencia</a:t>
            </a:r>
          </a:p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digitális kompetencia</a:t>
            </a:r>
          </a:p>
          <a:p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kommunikáció fejlesztése</a:t>
            </a:r>
          </a:p>
          <a:p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hu-H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Tantárgyi fejlesztés és tanulási módszerek</a:t>
            </a:r>
          </a:p>
          <a:p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hu-H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Felzárkóztatás</a:t>
            </a:r>
          </a:p>
          <a:p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Nyomon követés:</a:t>
            </a:r>
            <a:r>
              <a:rPr lang="hu-H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egyéni fejlesztési tervek minden egyes tanuló esetében</a:t>
            </a:r>
            <a:endParaRPr lang="hu-HU" sz="24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98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dirty="0" smtClean="0"/>
              <a:t>Főbb tevékenységeink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196753"/>
          <a:ext cx="8363272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645024"/>
            <a:ext cx="1443834" cy="21602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03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340768"/>
            <a:ext cx="3168362" cy="134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7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67490" y="836712"/>
            <a:ext cx="7024744" cy="504056"/>
          </a:xfrm>
        </p:spPr>
        <p:txBody>
          <a:bodyPr>
            <a:noAutofit/>
          </a:bodyPr>
          <a:lstStyle/>
          <a:p>
            <a:r>
              <a:rPr lang="hu-HU" sz="2000" b="1" dirty="0"/>
              <a:t>Módszerek, segédeszközök, szemléltetés</a:t>
            </a:r>
            <a:br>
              <a:rPr lang="hu-HU" sz="2000" b="1" dirty="0"/>
            </a:br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268761"/>
            <a:ext cx="8013980" cy="4857403"/>
          </a:xfrm>
        </p:spPr>
        <p:txBody>
          <a:bodyPr>
            <a:normAutofit/>
          </a:bodyPr>
          <a:lstStyle/>
          <a:p>
            <a:r>
              <a:rPr lang="hu-HU" sz="1600" b="1" dirty="0"/>
              <a:t>Páros munka, egyéni munka</a:t>
            </a:r>
          </a:p>
          <a:p>
            <a:endParaRPr lang="hu-HU" sz="1600" b="1" dirty="0"/>
          </a:p>
          <a:p>
            <a:r>
              <a:rPr lang="hu-HU" sz="1600" b="1" dirty="0"/>
              <a:t>Táblán (a gyerekek szeretnek a táblára írni), feladatlapon </a:t>
            </a:r>
          </a:p>
          <a:p>
            <a:pPr marL="0" indent="0">
              <a:buNone/>
            </a:pPr>
            <a:r>
              <a:rPr lang="hu-HU" sz="1600" b="1" dirty="0"/>
              <a:t> </a:t>
            </a:r>
            <a:r>
              <a:rPr lang="hu-HU" sz="1600" b="1" dirty="0"/>
              <a:t>       vagy  a füzetben</a:t>
            </a:r>
          </a:p>
          <a:p>
            <a:endParaRPr lang="hu-HU" sz="1600" b="1" dirty="0"/>
          </a:p>
          <a:p>
            <a:r>
              <a:rPr lang="hu-HU" sz="1600" b="1" dirty="0"/>
              <a:t>IKT eszközök feladatmegoldásra, gyakorlásra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600" b="1" dirty="0"/>
              <a:t>Redmenta: gyakorló feladatlapok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600" b="1" dirty="0"/>
              <a:t>Geogebra: szemléltetés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600" b="1" dirty="0"/>
              <a:t>Wordwall: játékos feladatok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600" b="1" dirty="0"/>
              <a:t>Phet: interaktív szimulációk</a:t>
            </a: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9113"/>
            <a:ext cx="2663205" cy="18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669" y="836712"/>
            <a:ext cx="188295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867" y="3803684"/>
            <a:ext cx="3581603" cy="232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57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6815" y="715993"/>
            <a:ext cx="80398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Minden </a:t>
            </a:r>
            <a:r>
              <a:rPr lang="hu-HU" sz="2400" dirty="0" smtClean="0">
                <a:solidFill>
                  <a:schemeClr val="bg1"/>
                </a:solidFill>
              </a:rPr>
              <a:t>feladattípus zárása:</a:t>
            </a:r>
          </a:p>
          <a:p>
            <a:endParaRPr lang="hu-HU" sz="2400" dirty="0" smtClean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• közös ellenőrzés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• értékelés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• hibákat átbeszélése</a:t>
            </a:r>
          </a:p>
          <a:p>
            <a:endParaRPr lang="hu-HU" sz="2400" dirty="0" smtClean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• </a:t>
            </a:r>
            <a:r>
              <a:rPr lang="hu-HU" sz="2400" b="1" dirty="0" smtClean="0">
                <a:solidFill>
                  <a:schemeClr val="bg1"/>
                </a:solidFill>
              </a:rPr>
              <a:t>POZITÍV MEGERŐSÍTÉS</a:t>
            </a:r>
          </a:p>
          <a:p>
            <a:endParaRPr lang="hu-HU" sz="2400" dirty="0" smtClean="0">
              <a:solidFill>
                <a:schemeClr val="bg1"/>
              </a:solidFill>
            </a:endParaRPr>
          </a:p>
          <a:p>
            <a:endParaRPr lang="hu-HU" sz="2400" dirty="0">
              <a:solidFill>
                <a:schemeClr val="bg1"/>
              </a:solidFill>
            </a:endParaRPr>
          </a:p>
          <a:p>
            <a:endParaRPr lang="hu-HU" sz="2400" dirty="0" smtClean="0">
              <a:solidFill>
                <a:schemeClr val="bg1"/>
              </a:solidFill>
            </a:endParaRPr>
          </a:p>
          <a:p>
            <a:endParaRPr lang="hu-HU" sz="2400" dirty="0">
              <a:solidFill>
                <a:schemeClr val="bg1"/>
              </a:solidFill>
            </a:endParaRPr>
          </a:p>
          <a:p>
            <a:endParaRPr lang="hu-HU" sz="2400" dirty="0" smtClean="0">
              <a:solidFill>
                <a:schemeClr val="bg1"/>
              </a:solidFill>
            </a:endParaRPr>
          </a:p>
          <a:p>
            <a:endParaRPr lang="hu-HU" sz="2400" dirty="0">
              <a:solidFill>
                <a:schemeClr val="bg1"/>
              </a:solidFill>
            </a:endParaRPr>
          </a:p>
          <a:p>
            <a:endParaRPr lang="hu-HU" sz="2400" dirty="0">
              <a:solidFill>
                <a:schemeClr val="bg1"/>
              </a:solidFill>
            </a:endParaRPr>
          </a:p>
          <a:p>
            <a:r>
              <a:rPr lang="hu-HU" sz="2400" dirty="0">
                <a:solidFill>
                  <a:schemeClr val="bg1"/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67147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121742"/>
            <a:ext cx="5445478" cy="673625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1742"/>
            <a:ext cx="5435331" cy="673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" y="130628"/>
            <a:ext cx="4435629" cy="672737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39" y="130629"/>
            <a:ext cx="4382627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8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17585" y="439948"/>
            <a:ext cx="8626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Mérések: 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38"/>
            <a:ext cx="3851502" cy="443426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393" y="189476"/>
            <a:ext cx="3432589" cy="48923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796" y="1422838"/>
            <a:ext cx="3321471" cy="40422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998" y="189476"/>
            <a:ext cx="3344092" cy="393042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6267" y="2913528"/>
            <a:ext cx="3049695" cy="38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6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incs elérhető leírá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9" y="248606"/>
            <a:ext cx="4641668" cy="66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607170" y="1449238"/>
            <a:ext cx="518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kommunikáció felmérése a negyedéves vizsgákon </a:t>
            </a:r>
            <a:r>
              <a:rPr lang="hu-HU" dirty="0" smtClean="0">
                <a:solidFill>
                  <a:schemeClr val="bg1"/>
                </a:solidFill>
              </a:rPr>
              <a:t>történik.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182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3128" cy="375738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26" y="3411766"/>
            <a:ext cx="7219406" cy="354112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7470474" y="0"/>
            <a:ext cx="42614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/>
              <a:t>A tanulói munkák értékelésének szempontjai: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400" dirty="0"/>
              <a:t>általános tartalom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400" dirty="0"/>
              <a:t>koherencia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400" dirty="0"/>
              <a:t>minőség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400" dirty="0"/>
              <a:t>kreativitás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400" dirty="0"/>
              <a:t>technika</a:t>
            </a:r>
          </a:p>
        </p:txBody>
      </p:sp>
      <p:sp>
        <p:nvSpPr>
          <p:cNvPr id="5" name="Téglalap 4"/>
          <p:cNvSpPr/>
          <p:nvPr/>
        </p:nvSpPr>
        <p:spPr>
          <a:xfrm rot="10800000" flipV="1">
            <a:off x="288400" y="3688546"/>
            <a:ext cx="4597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A tanulói munkák a </a:t>
            </a:r>
            <a:r>
              <a:rPr lang="hu-HU" sz="2800" dirty="0"/>
              <a:t>tableteket</a:t>
            </a:r>
            <a:r>
              <a:rPr lang="hu-HU" sz="2800" dirty="0"/>
              <a:t> évfolyamonként hálózatba kötő, közös emailcímhez tartozó online háttértárolón érhetők el.</a:t>
            </a:r>
          </a:p>
        </p:txBody>
      </p:sp>
    </p:spTree>
    <p:extLst>
      <p:ext uri="{BB962C8B-B14F-4D97-AF65-F5344CB8AC3E}">
        <p14:creationId xmlns:p14="http://schemas.microsoft.com/office/powerpoint/2010/main" val="284432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356" y="2552996"/>
            <a:ext cx="7387644" cy="423197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21920" y="4580710"/>
            <a:ext cx="5495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társas és szociális </a:t>
            </a:r>
          </a:p>
          <a:p>
            <a:r>
              <a:rPr lang="hu-HU" sz="2400" dirty="0" smtClean="0"/>
              <a:t>kompetenciák </a:t>
            </a:r>
          </a:p>
          <a:p>
            <a:r>
              <a:rPr lang="hu-HU" sz="2400" dirty="0" smtClean="0"/>
              <a:t>mérése tesztlappal történik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90606" y="371534"/>
            <a:ext cx="6000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mentori foglalkozások során válogatott fejlesztő feladatok alkalmazásával történik a társas és szociális kompetencia fejlesztése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04356" cy="41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6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66354" y="992777"/>
            <a:ext cx="85953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bemutató óra:</a:t>
            </a:r>
          </a:p>
          <a:p>
            <a:endParaRPr lang="hu-HU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Téma: papír alapú (vagy IKT) fejlesztési feladatok a szövegalkotáshoz</a:t>
            </a:r>
          </a:p>
          <a:p>
            <a:endParaRPr lang="hu-HU" sz="2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Az </a:t>
            </a:r>
            <a:r>
              <a:rPr lang="hu-HU" dirty="0">
                <a:solidFill>
                  <a:schemeClr val="bg1"/>
                </a:solidFill>
              </a:rPr>
              <a:t>óra cél és feladatrendszere attitűdök, készségek, képességek:</a:t>
            </a:r>
          </a:p>
          <a:p>
            <a:pPr lvl="0"/>
            <a:r>
              <a:rPr lang="hu-HU" dirty="0" smtClean="0">
                <a:solidFill>
                  <a:schemeClr val="bg1"/>
                </a:solidFill>
              </a:rPr>
              <a:t>• Szövegalkotás </a:t>
            </a:r>
            <a:r>
              <a:rPr lang="hu-HU" dirty="0">
                <a:solidFill>
                  <a:schemeClr val="bg1"/>
                </a:solidFill>
              </a:rPr>
              <a:t>fejlesztése.</a:t>
            </a:r>
          </a:p>
          <a:p>
            <a:pPr lvl="0"/>
            <a:r>
              <a:rPr lang="hu-HU" dirty="0" smtClean="0">
                <a:solidFill>
                  <a:schemeClr val="bg1"/>
                </a:solidFill>
              </a:rPr>
              <a:t>• Szókincs </a:t>
            </a:r>
            <a:r>
              <a:rPr lang="hu-HU" dirty="0">
                <a:solidFill>
                  <a:schemeClr val="bg1"/>
                </a:solidFill>
              </a:rPr>
              <a:t>fejlesztése.</a:t>
            </a:r>
          </a:p>
          <a:p>
            <a:pPr lvl="0"/>
            <a:r>
              <a:rPr lang="hu-HU" dirty="0" smtClean="0">
                <a:solidFill>
                  <a:schemeClr val="bg1"/>
                </a:solidFill>
              </a:rPr>
              <a:t>• Önálló </a:t>
            </a:r>
            <a:r>
              <a:rPr lang="hu-HU" dirty="0">
                <a:solidFill>
                  <a:schemeClr val="bg1"/>
                </a:solidFill>
              </a:rPr>
              <a:t>és páros munka.</a:t>
            </a:r>
          </a:p>
          <a:p>
            <a:pPr lvl="0"/>
            <a:r>
              <a:rPr lang="hu-HU" dirty="0" smtClean="0">
                <a:solidFill>
                  <a:schemeClr val="bg1"/>
                </a:solidFill>
              </a:rPr>
              <a:t>• Együttműködési </a:t>
            </a:r>
            <a:r>
              <a:rPr lang="hu-HU" dirty="0">
                <a:solidFill>
                  <a:schemeClr val="bg1"/>
                </a:solidFill>
              </a:rPr>
              <a:t>készségek fejlesztése.</a:t>
            </a:r>
          </a:p>
          <a:p>
            <a:pPr lvl="0"/>
            <a:r>
              <a:rPr lang="hu-HU" dirty="0" smtClean="0">
                <a:solidFill>
                  <a:schemeClr val="bg1"/>
                </a:solidFill>
              </a:rPr>
              <a:t>• Kreativitás </a:t>
            </a:r>
            <a:r>
              <a:rPr lang="hu-HU" dirty="0">
                <a:solidFill>
                  <a:schemeClr val="bg1"/>
                </a:solidFill>
              </a:rPr>
              <a:t>fejlesztése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hu-HU" dirty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Az </a:t>
            </a:r>
            <a:r>
              <a:rPr lang="hu-HU" dirty="0">
                <a:solidFill>
                  <a:schemeClr val="bg1"/>
                </a:solidFill>
              </a:rPr>
              <a:t>óra didaktikai feladatai: gyakoroltatás, ellenőrzés, értékelés.</a:t>
            </a:r>
          </a:p>
          <a:p>
            <a:r>
              <a:rPr lang="hu-HU" dirty="0">
                <a:solidFill>
                  <a:schemeClr val="bg1"/>
                </a:solidFill>
              </a:rPr>
              <a:t>Tantárgyi kapcsolatok: informatika IKT használat esetén</a:t>
            </a:r>
          </a:p>
          <a:p>
            <a:endParaRPr lang="hu-H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6055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5870B6DEA5934449448DBC5938DC67C" ma:contentTypeVersion="6" ma:contentTypeDescription="Új dokumentum létrehozása." ma:contentTypeScope="" ma:versionID="9753f3900e94b4ae7f2cc18d5653b262">
  <xsd:schema xmlns:xsd="http://www.w3.org/2001/XMLSchema" xmlns:xs="http://www.w3.org/2001/XMLSchema" xmlns:p="http://schemas.microsoft.com/office/2006/metadata/properties" xmlns:ns2="1cc60962-3ead-4e95-b092-4e3723555dc3" targetNamespace="http://schemas.microsoft.com/office/2006/metadata/properties" ma:root="true" ma:fieldsID="44baec3232b9d2d99bd5461eab09606e" ns2:_="">
    <xsd:import namespace="1cc60962-3ead-4e95-b092-4e3723555d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60962-3ead-4e95-b092-4e3723555d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2E4106-65A7-48DA-8F36-22DDB4477981}"/>
</file>

<file path=customXml/itemProps2.xml><?xml version="1.0" encoding="utf-8"?>
<ds:datastoreItem xmlns:ds="http://schemas.openxmlformats.org/officeDocument/2006/customXml" ds:itemID="{988D9DAB-FEF4-46DE-880B-0E868FE1B6CE}"/>
</file>

<file path=customXml/itemProps3.xml><?xml version="1.0" encoding="utf-8"?>
<ds:datastoreItem xmlns:ds="http://schemas.openxmlformats.org/officeDocument/2006/customXml" ds:itemID="{08F7C171-117B-46A9-A745-F408483BBADA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284</TotalTime>
  <Words>501</Words>
  <Application>Microsoft Office PowerPoint</Application>
  <PresentationFormat>Szélesvásznú</PresentationFormat>
  <Paragraphs>125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22</vt:i4>
      </vt:variant>
    </vt:vector>
  </HeadingPairs>
  <TitlesOfParts>
    <vt:vector size="31" baseType="lpstr">
      <vt:lpstr>Arial</vt:lpstr>
      <vt:lpstr>Century Gothic</vt:lpstr>
      <vt:lpstr>Courier New</vt:lpstr>
      <vt:lpstr>Times New Roman</vt:lpstr>
      <vt:lpstr>Wingdings</vt:lpstr>
      <vt:lpstr>Wingdings 2</vt:lpstr>
      <vt:lpstr>Wingdings 3</vt:lpstr>
      <vt:lpstr>Szelet</vt:lpstr>
      <vt:lpstr>Austin</vt:lpstr>
      <vt:lpstr>Mentori munka a Tan Kapuja Buddhista Gimnázium és Általános Iskola intézményén belül  Készítette: Pavlik Andrea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Sztori kocka</vt:lpstr>
      <vt:lpstr>Szinonima feladatlap</vt:lpstr>
      <vt:lpstr>Képek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Mentorálás matematika és fizika tantárgyból</vt:lpstr>
      <vt:lpstr>Főbb tevékenységeink</vt:lpstr>
      <vt:lpstr>Módszerek, segédeszközök, szemléltetés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Andi</dc:creator>
  <cp:lastModifiedBy>Andi</cp:lastModifiedBy>
  <cp:revision>39</cp:revision>
  <dcterms:created xsi:type="dcterms:W3CDTF">2021-03-25T08:47:06Z</dcterms:created>
  <dcterms:modified xsi:type="dcterms:W3CDTF">2021-03-29T12:42:30Z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0x010100F5870B6DEA5934449448DBC5938DC67C</vt:lpwstr>
  </property>
</Properties>
</file>